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63" r:id="rId3"/>
    <p:sldId id="264" r:id="rId4"/>
    <p:sldId id="265" r:id="rId5"/>
    <p:sldId id="273" r:id="rId6"/>
    <p:sldId id="277" r:id="rId7"/>
    <p:sldId id="257" r:id="rId8"/>
    <p:sldId id="279" r:id="rId9"/>
    <p:sldId id="280" r:id="rId10"/>
    <p:sldId id="259" r:id="rId11"/>
    <p:sldId id="276" r:id="rId12"/>
    <p:sldId id="274" r:id="rId13"/>
    <p:sldId id="278" r:id="rId14"/>
    <p:sldId id="258" r:id="rId15"/>
    <p:sldId id="275" r:id="rId16"/>
    <p:sldId id="266" r:id="rId17"/>
    <p:sldId id="281" r:id="rId18"/>
    <p:sldId id="261" r:id="rId19"/>
    <p:sldId id="282" r:id="rId20"/>
    <p:sldId id="262" r:id="rId21"/>
    <p:sldId id="28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86"/>
    <p:restoredTop sz="94716"/>
  </p:normalViewPr>
  <p:slideViewPr>
    <p:cSldViewPr snapToGrid="0">
      <p:cViewPr varScale="1">
        <p:scale>
          <a:sx n="150" d="100"/>
          <a:sy n="150" d="100"/>
        </p:scale>
        <p:origin x="18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6A142-62CE-BCF6-2D5E-3AA37504D5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636391-E396-16A1-5763-3A1EB9002F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BDF4F-4181-7F33-DD61-67073A4E7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E63B8-873B-441D-9379-5D5B57A988F8}" type="datetimeFigureOut">
              <a:rPr lang="en-US" smtClean="0"/>
              <a:t>12/6/23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416B0-8D6F-291F-4D13-346F39D55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807DA-FE30-63F6-DADD-E341F83FD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A8C70-82B7-43D9-9C61-C673AA025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3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D0CCB-EA50-6E4A-7CD1-626C0DBAC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EAA151-0946-83ED-5DF7-AE67A19D2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0134B-3A2F-0D0C-0D72-AB88D3678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E63B8-873B-441D-9379-5D5B57A988F8}" type="datetimeFigureOut">
              <a:rPr lang="en-US" smtClean="0"/>
              <a:t>12/6/23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79B87-5F10-6AD9-28DB-D99E3A4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F7D5A-565E-B659-B41F-FADBE873F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A8C70-82B7-43D9-9C61-C673AA025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576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456189-F411-B209-D941-95595CDD7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0DA5FE-125C-C7E9-6193-DE7AE2DAAA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FB138-BE7C-66A8-CA00-F9CE6DE1C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E63B8-873B-441D-9379-5D5B57A988F8}" type="datetimeFigureOut">
              <a:rPr lang="en-US" smtClean="0"/>
              <a:t>12/6/23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F34A0-2539-8397-4897-3E8AB96BB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44FEE-9028-783E-3FEE-4518F82F6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A8C70-82B7-43D9-9C61-C673AA025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450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3484" y="2732904"/>
            <a:ext cx="8534400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5068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9183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99F9C-18FC-D53A-C275-59760A67A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F5343-1F3C-CC48-8A3B-BEF44328D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8EA8C-35F2-E113-937C-71221FAFA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E63B8-873B-441D-9379-5D5B57A988F8}" type="datetimeFigureOut">
              <a:rPr lang="en-US" smtClean="0"/>
              <a:t>12/6/23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DAEF1-9B04-7D13-6E18-56ECCF2C7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711B9F-EE15-6C73-1474-1A0F117FE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A8C70-82B7-43D9-9C61-C673AA025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24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C87D3-CB35-6D27-BE8A-51B9C89E7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641B11-BE44-0D4B-D105-0155B22FC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A9E99-8216-67D1-D4F0-630733D4A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E63B8-873B-441D-9379-5D5B57A988F8}" type="datetimeFigureOut">
              <a:rPr lang="en-US" smtClean="0"/>
              <a:t>12/6/23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BD155-B0D7-6F0A-AD98-2633F5CAD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428F59-66CD-EB46-03A0-1BBFFF372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A8C70-82B7-43D9-9C61-C673AA025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41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3C247-8CCB-CBA7-D6CA-8939D05AF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90B08-48C7-4352-229E-E89F668568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9659C0-5D12-88A1-EE8E-34FD4B8948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DD0AC3-A0DD-DFA7-C5A0-5E33F098C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E63B8-873B-441D-9379-5D5B57A988F8}" type="datetimeFigureOut">
              <a:rPr lang="en-US" smtClean="0"/>
              <a:t>12/6/23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9FEB4D-D19B-2D7B-23BF-32251927D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F98DEB-7752-07BD-9573-30F70F294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A8C70-82B7-43D9-9C61-C673AA025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18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4D7F3-EB6E-F2E3-CC63-BF03AECD6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C72CC-7774-308E-1B2A-FB34793D54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38DBED-8F61-0ED0-B0EC-B1373E3FFC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FB9F74-273F-E6E3-86E8-C997EEF051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6245DF-9129-70F8-8F60-0268D0F644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F7C23E-518C-18C6-384A-7B80CAAA6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E63B8-873B-441D-9379-5D5B57A988F8}" type="datetimeFigureOut">
              <a:rPr lang="en-US" smtClean="0"/>
              <a:t>12/6/23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2BEAC2-A28A-866D-9D0F-0DF2DAA4A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EB48A-6981-5AC3-5ADD-B3108CD5E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A8C70-82B7-43D9-9C61-C673AA025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97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2C6CC-B5E9-4543-58C9-42022F522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36AD53-EF9F-4C2B-D78A-12507470E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E63B8-873B-441D-9379-5D5B57A988F8}" type="datetimeFigureOut">
              <a:rPr lang="en-US" smtClean="0"/>
              <a:t>12/6/23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F52382-0392-E101-7700-7B935795E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83F436-81FD-411A-4CA8-BEB08E2C7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A8C70-82B7-43D9-9C61-C673AA025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89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987486-E6C4-C1D8-D70E-DF8158586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E63B8-873B-441D-9379-5D5B57A988F8}" type="datetimeFigureOut">
              <a:rPr lang="en-US" smtClean="0"/>
              <a:t>12/6/23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828508-0712-4779-DB7D-BD6895DC6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3ADBD-02A3-77CE-BB8B-BCB173CF0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A8C70-82B7-43D9-9C61-C673AA025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41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17D0B-8FF5-15ED-53A7-4782BCE69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10112-7E69-E0DD-1A1B-4E2940A20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2ABEF3-5299-D8C1-6AD2-D73DC5708C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4F24BC-60E0-99BC-96D0-51894DA2D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E63B8-873B-441D-9379-5D5B57A988F8}" type="datetimeFigureOut">
              <a:rPr lang="en-US" smtClean="0"/>
              <a:t>12/6/23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546DE4-3F3A-D0DA-17BA-663CE8A7F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422B9-081F-71F9-FD65-4D83EA6E7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A8C70-82B7-43D9-9C61-C673AA025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57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0B946-57F7-6B0A-9FC0-0C6D85E71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F1CFFD-1324-0878-AFD2-E69095DB0F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D75CE6-CBB4-F65C-65F3-98C08FE941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B050DF-F6B8-8342-0DFF-6FD1E70A5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E63B8-873B-441D-9379-5D5B57A988F8}" type="datetimeFigureOut">
              <a:rPr lang="en-US" smtClean="0"/>
              <a:t>12/6/23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1F0DF0-CA87-C251-CD41-F76BAC9FC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BDF1AD-2E80-A0BE-CF1C-85F847C2C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A8C70-82B7-43D9-9C61-C673AA025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19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F166AB-4245-2155-9368-C44E56047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E2F70-AB4E-5927-D17B-999D59A4D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B0422-4641-2AE0-E458-44222D4A97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E63B8-873B-441D-9379-5D5B57A988F8}" type="datetimeFigureOut">
              <a:rPr lang="en-US" smtClean="0"/>
              <a:t>12/6/23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2C103-A55F-2C62-4711-0872B047A2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96276-073D-3616-548B-1E4867C113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5A8C70-82B7-43D9-9C61-C673AA025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96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624648" y="3909153"/>
            <a:ext cx="7646717" cy="1164236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2667" dirty="0">
                <a:solidFill>
                  <a:srgbClr val="FFFFFF"/>
                </a:solidFill>
                <a:latin typeface="Times New Roman"/>
                <a:cs typeface="Times New Roman"/>
              </a:rPr>
              <a:t>Presenter</a:t>
            </a:r>
            <a:r>
              <a:rPr lang="ja-JP" altLang="en-US" sz="2667" dirty="0">
                <a:solidFill>
                  <a:srgbClr val="FFFFFF"/>
                </a:solidFill>
                <a:latin typeface="Times New Roman"/>
                <a:cs typeface="Times New Roman"/>
              </a:rPr>
              <a:t>’</a:t>
            </a:r>
            <a:r>
              <a:rPr lang="en-US" sz="2667" dirty="0">
                <a:solidFill>
                  <a:srgbClr val="FFFFFF"/>
                </a:solidFill>
                <a:latin typeface="Times New Roman"/>
                <a:cs typeface="Times New Roman"/>
              </a:rPr>
              <a:t>s Name</a:t>
            </a:r>
            <a:br>
              <a:rPr lang="en-US" sz="2667" dirty="0">
                <a:solidFill>
                  <a:srgbClr val="FFFFFF"/>
                </a:solidFill>
                <a:latin typeface="Times New Roman"/>
                <a:cs typeface="Times New Roman"/>
              </a:rPr>
            </a:br>
            <a:r>
              <a:rPr lang="en-US" sz="2400" i="1" dirty="0">
                <a:solidFill>
                  <a:srgbClr val="FFFFFF"/>
                </a:solidFill>
                <a:latin typeface="Times New Roman"/>
                <a:cs typeface="Times New Roman"/>
              </a:rPr>
              <a:t>Position Title</a:t>
            </a:r>
            <a:br>
              <a:rPr lang="en-US" sz="2400" i="1" dirty="0">
                <a:solidFill>
                  <a:srgbClr val="FFFFFF"/>
                </a:solidFill>
                <a:latin typeface="Times New Roman"/>
                <a:cs typeface="Times New Roman"/>
              </a:rPr>
            </a:br>
            <a:br>
              <a:rPr lang="en-US" sz="2667" i="1" dirty="0">
                <a:solidFill>
                  <a:srgbClr val="FFFFFF"/>
                </a:solidFill>
                <a:latin typeface="Times New Roman"/>
                <a:cs typeface="Times New Roman"/>
              </a:rPr>
            </a:br>
            <a:r>
              <a:rPr lang="en-US" sz="1867" i="1" dirty="0">
                <a:solidFill>
                  <a:srgbClr val="FFFFFF"/>
                </a:solidFill>
                <a:latin typeface="Times New Roman"/>
                <a:cs typeface="Times New Roman"/>
              </a:rPr>
              <a:t>February 12, 2005</a:t>
            </a:r>
            <a:br>
              <a:rPr lang="en-US" sz="1867" i="1" dirty="0">
                <a:solidFill>
                  <a:srgbClr val="FFFFFF"/>
                </a:solidFill>
                <a:latin typeface="Times New Roman"/>
                <a:cs typeface="Times New Roman"/>
              </a:rPr>
            </a:br>
            <a:endParaRPr lang="en-US" sz="1867" i="1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3694316" y="1546925"/>
            <a:ext cx="8008124" cy="3047428"/>
          </a:xfrm>
          <a:prstGeom prst="rect">
            <a:avLst/>
          </a:prstGeom>
        </p:spPr>
        <p:txBody>
          <a:bodyPr vert="horz" lIns="121920" tIns="60960" rIns="121920" bIns="60960" rtlCol="0">
            <a:normAutofit fontScale="2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3600" kern="1200">
                <a:solidFill>
                  <a:schemeClr val="tx1">
                    <a:tint val="75000"/>
                  </a:schemeClr>
                </a:solidFill>
                <a:latin typeface="Times New Roman"/>
                <a:ea typeface="+mn-ea"/>
                <a:cs typeface="Times New Roman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CC0000"/>
              </a:buClr>
              <a:buSzPct val="90000"/>
              <a:buFont typeface="Wingdings" charset="2"/>
              <a:buNone/>
              <a:defRPr sz="3000" kern="1200">
                <a:solidFill>
                  <a:schemeClr val="tx1">
                    <a:tint val="75000"/>
                  </a:schemeClr>
                </a:solidFill>
                <a:latin typeface="Times New Roman"/>
                <a:ea typeface="+mn-ea"/>
                <a:cs typeface="Times New Roman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Times New Roman"/>
                <a:ea typeface="+mn-ea"/>
                <a:cs typeface="Times New Roman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800" i="1" kern="1200">
                <a:solidFill>
                  <a:schemeClr val="tx1">
                    <a:tint val="75000"/>
                  </a:schemeClr>
                </a:solidFill>
                <a:latin typeface="Times New Roman"/>
                <a:ea typeface="+mn-ea"/>
                <a:cs typeface="Times New Roman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Times New Roman"/>
                <a:ea typeface="+mn-ea"/>
                <a:cs typeface="Times New Roman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3500" dirty="0">
                <a:solidFill>
                  <a:schemeClr val="tx1"/>
                </a:solidFill>
              </a:rPr>
              <a:t>OnlineLPK12</a:t>
            </a:r>
            <a:endParaRPr lang="en-US" sz="13500" b="1" i="0" u="none" strike="noStrike" dirty="0">
              <a:solidFill>
                <a:schemeClr val="tx1"/>
              </a:solidFill>
              <a:effectLst/>
              <a:latin typeface="Times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9600" b="1" i="0" u="none" strike="noStrike" dirty="0">
                <a:solidFill>
                  <a:srgbClr val="000000"/>
                </a:solidFill>
                <a:effectLst/>
                <a:latin typeface="Times"/>
              </a:rPr>
              <a:t>Title:</a:t>
            </a:r>
            <a:r>
              <a:rPr lang="en-US" sz="9600" b="0" i="0" u="none" strike="noStrike" dirty="0">
                <a:solidFill>
                  <a:srgbClr val="000000"/>
                </a:solidFill>
                <a:effectLst/>
                <a:latin typeface="Times"/>
              </a:rPr>
              <a:t> </a:t>
            </a:r>
            <a:r>
              <a:rPr lang="en-US" sz="9600" b="1" i="0" u="none" strike="noStrike" dirty="0">
                <a:solidFill>
                  <a:srgbClr val="000000"/>
                </a:solidFill>
                <a:effectLst/>
                <a:latin typeface="Times"/>
              </a:rPr>
              <a:t>Advancements and Enhancements in the OnlineLPK12 Project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7200" b="1" i="0" u="none" strike="noStrike" dirty="0">
                <a:solidFill>
                  <a:srgbClr val="000000"/>
                </a:solidFill>
                <a:effectLst/>
                <a:latin typeface="Times"/>
              </a:rPr>
              <a:t>Date:</a:t>
            </a:r>
            <a:r>
              <a:rPr lang="en-US" sz="7200" b="0" i="0" u="none" strike="noStrike" dirty="0">
                <a:solidFill>
                  <a:srgbClr val="000000"/>
                </a:solidFill>
                <a:effectLst/>
                <a:latin typeface="Times"/>
              </a:rPr>
              <a:t> Dec 6th (Wednesday)</a:t>
            </a:r>
            <a:endParaRPr lang="en-US" sz="7200" b="0" i="0" u="none" strike="noStrike" dirty="0">
              <a:solidFill>
                <a:srgbClr val="212121"/>
              </a:solidFill>
              <a:effectLst/>
              <a:latin typeface="Calibri" panose="020F0502020204030204" pitchFamily="34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7200" b="1" i="0" u="none" strike="noStrike" dirty="0">
                <a:solidFill>
                  <a:srgbClr val="000000"/>
                </a:solidFill>
                <a:effectLst/>
                <a:latin typeface="Times"/>
              </a:rPr>
              <a:t>Time:</a:t>
            </a:r>
            <a:r>
              <a:rPr lang="en-US" sz="7200" b="0" i="0" u="none" strike="noStrike" dirty="0">
                <a:solidFill>
                  <a:srgbClr val="000000"/>
                </a:solidFill>
                <a:effectLst/>
                <a:latin typeface="Times"/>
              </a:rPr>
              <a:t> 9:30 to 10:30am CST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7200" b="0" i="0" u="none" strike="noStrike" dirty="0">
              <a:solidFill>
                <a:srgbClr val="212121"/>
              </a:solidFill>
              <a:effectLst/>
              <a:latin typeface="Calibri" panose="020F0502020204030204" pitchFamily="34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7200" b="1" i="0" u="none" strike="noStrike" dirty="0">
                <a:solidFill>
                  <a:srgbClr val="000000"/>
                </a:solidFill>
                <a:effectLst/>
                <a:latin typeface="Times"/>
              </a:rPr>
              <a:t>Location:</a:t>
            </a:r>
            <a:r>
              <a:rPr lang="en-US" sz="7200" b="0" i="0" u="none" strike="noStrike" dirty="0">
                <a:solidFill>
                  <a:srgbClr val="000000"/>
                </a:solidFill>
                <a:effectLst/>
                <a:latin typeface="Times"/>
              </a:rPr>
              <a:t> department of computer science room 104 (inside dept office)</a:t>
            </a:r>
            <a:endParaRPr lang="en-US" sz="7200" b="0" i="0" u="none" strike="noStrike" dirty="0">
              <a:solidFill>
                <a:srgbClr val="212121"/>
              </a:solidFill>
              <a:effectLst/>
              <a:latin typeface="Calibri" panose="020F0502020204030204" pitchFamily="34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6300" b="0" i="0" u="none" strike="noStrike" dirty="0">
              <a:solidFill>
                <a:srgbClr val="212121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4800" dirty="0" err="1">
                <a:solidFill>
                  <a:srgbClr val="FFFFFF"/>
                </a:solidFill>
              </a:rPr>
              <a:t>tation</a:t>
            </a:r>
            <a:r>
              <a:rPr lang="en-US" sz="4800" dirty="0">
                <a:solidFill>
                  <a:srgbClr val="FFFFFF"/>
                </a:solidFill>
              </a:rPr>
              <a:t> Headline</a:t>
            </a:r>
            <a:br>
              <a:rPr lang="en-US" sz="5867" dirty="0">
                <a:solidFill>
                  <a:srgbClr val="FFFFFF"/>
                </a:solidFill>
              </a:rPr>
            </a:br>
            <a:r>
              <a:rPr lang="en-US" sz="2133" dirty="0">
                <a:solidFill>
                  <a:srgbClr val="FFFFFF"/>
                </a:solidFill>
              </a:rPr>
              <a:t>REPRESENTATIVE SUBHEAD TO SUPPORT SUBJECT</a:t>
            </a:r>
          </a:p>
        </p:txBody>
      </p:sp>
      <p:pic>
        <p:nvPicPr>
          <p:cNvPr id="2" name="Picture 1" descr="_ADL2184+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3" t="12698" r="69830" b="37743"/>
          <a:stretch/>
        </p:blipFill>
        <p:spPr>
          <a:xfrm>
            <a:off x="1136952" y="2040438"/>
            <a:ext cx="2261809" cy="339876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AA376-1314-EF80-1F7D-05D93F2B7293}"/>
              </a:ext>
            </a:extLst>
          </p:cNvPr>
          <p:cNvSpPr txBox="1">
            <a:spLocks/>
          </p:cNvSpPr>
          <p:nvPr/>
        </p:nvSpPr>
        <p:spPr>
          <a:xfrm>
            <a:off x="4055723" y="4594353"/>
            <a:ext cx="7646717" cy="1500716"/>
          </a:xfrm>
          <a:prstGeom prst="rect">
            <a:avLst/>
          </a:prstGeom>
        </p:spPr>
        <p:txBody>
          <a:bodyPr vert="horz" lIns="121920" tIns="60960" rIns="121920" bIns="60960" rtlCol="0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3600" kern="1200">
                <a:solidFill>
                  <a:schemeClr val="tx1">
                    <a:tint val="75000"/>
                  </a:schemeClr>
                </a:solidFill>
                <a:latin typeface="Times New Roman"/>
                <a:ea typeface="+mn-ea"/>
                <a:cs typeface="Times New Roman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CC0000"/>
              </a:buClr>
              <a:buSzPct val="90000"/>
              <a:buFont typeface="Wingdings" charset="2"/>
              <a:buNone/>
              <a:defRPr sz="3000" kern="1200">
                <a:solidFill>
                  <a:schemeClr val="tx1">
                    <a:tint val="75000"/>
                  </a:schemeClr>
                </a:solidFill>
                <a:latin typeface="Times New Roman"/>
                <a:ea typeface="+mn-ea"/>
                <a:cs typeface="Times New Roman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Times New Roman"/>
                <a:ea typeface="+mn-ea"/>
                <a:cs typeface="Times New Roman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800" i="1" kern="1200">
                <a:solidFill>
                  <a:schemeClr val="tx1">
                    <a:tint val="75000"/>
                  </a:schemeClr>
                </a:solidFill>
                <a:latin typeface="Times New Roman"/>
                <a:ea typeface="+mn-ea"/>
                <a:cs typeface="Times New Roman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Times New Roman"/>
                <a:ea typeface="+mn-ea"/>
                <a:cs typeface="Times New Roman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133" b="1" dirty="0">
                <a:solidFill>
                  <a:schemeClr val="tx1"/>
                </a:solidFill>
              </a:rPr>
              <a:t>Presenter's Name: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schemeClr val="tx1"/>
                </a:solidFill>
              </a:rPr>
              <a:t>Navya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Anumolu</a:t>
            </a:r>
            <a:endParaRPr lang="en-US" sz="1600" dirty="0">
              <a:solidFill>
                <a:schemeClr val="tx1"/>
              </a:solidFill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/>
                </a:solidFill>
              </a:rPr>
              <a:t>Sanjana </a:t>
            </a:r>
            <a:r>
              <a:rPr lang="en-US" sz="1600" dirty="0" err="1">
                <a:solidFill>
                  <a:schemeClr val="tx1"/>
                </a:solidFill>
              </a:rPr>
              <a:t>Mutyala</a:t>
            </a:r>
            <a:endParaRPr lang="en-US" sz="1600" dirty="0">
              <a:solidFill>
                <a:schemeClr val="tx1"/>
              </a:solidFill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/>
                </a:solidFill>
              </a:rPr>
              <a:t>Shreyas Prabhakar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/>
                </a:solidFill>
              </a:rPr>
              <a:t>Siva Naga </a:t>
            </a:r>
            <a:r>
              <a:rPr lang="en-US" sz="1600" dirty="0" err="1">
                <a:solidFill>
                  <a:schemeClr val="tx1"/>
                </a:solidFill>
              </a:rPr>
              <a:t>Brahmam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Vuyyuru</a:t>
            </a:r>
            <a:endParaRPr lang="en-US" sz="1600" dirty="0">
              <a:solidFill>
                <a:schemeClr val="tx1"/>
              </a:solidFill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schemeClr val="tx1"/>
                </a:solidFill>
              </a:rPr>
              <a:t>Susmitha</a:t>
            </a:r>
            <a:r>
              <a:rPr lang="en-US" sz="1600" dirty="0">
                <a:solidFill>
                  <a:schemeClr val="tx1"/>
                </a:solidFill>
              </a:rPr>
              <a:t> Reddy, </a:t>
            </a:r>
            <a:r>
              <a:rPr lang="en-US" sz="1600" dirty="0" err="1">
                <a:solidFill>
                  <a:schemeClr val="tx1"/>
                </a:solidFill>
              </a:rPr>
              <a:t>Bodam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F6E5EA-6615-7950-5D1A-969001DAA6F6}"/>
              </a:ext>
            </a:extLst>
          </p:cNvPr>
          <p:cNvSpPr/>
          <p:nvPr/>
        </p:nvSpPr>
        <p:spPr>
          <a:xfrm>
            <a:off x="0" y="0"/>
            <a:ext cx="12192000" cy="975032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TTUS_fl2Cv8rvs.eps">
            <a:extLst>
              <a:ext uri="{FF2B5EF4-FFF2-40B4-BE49-F238E27FC236}">
                <a16:creationId xmlns:a16="http://schemas.microsoft.com/office/drawing/2014/main" id="{1ACCB1DD-21BA-7F2A-EE42-92C2A81B7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57" y="122419"/>
            <a:ext cx="4228826" cy="73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3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86DF85-049E-2106-4C23-1C4164D4C2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18681" y="913388"/>
            <a:ext cx="5157787" cy="823912"/>
          </a:xfrm>
        </p:spPr>
        <p:txBody>
          <a:bodyPr/>
          <a:lstStyle/>
          <a:p>
            <a:pPr algn="ctr"/>
            <a:r>
              <a:rPr lang="en-US"/>
              <a:t>Before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1CEBB47-CF9A-896B-5933-9E9D064C67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737301"/>
            <a:ext cx="10751198" cy="4603114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07093CE-FDE9-C223-A100-3D49CEE5DCF8}"/>
              </a:ext>
            </a:extLst>
          </p:cNvPr>
          <p:cNvSpPr/>
          <p:nvPr/>
        </p:nvSpPr>
        <p:spPr>
          <a:xfrm>
            <a:off x="0" y="0"/>
            <a:ext cx="12192000" cy="975032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TTUS_SEAL.eps">
            <a:extLst>
              <a:ext uri="{FF2B5EF4-FFF2-40B4-BE49-F238E27FC236}">
                <a16:creationId xmlns:a16="http://schemas.microsoft.com/office/drawing/2014/main" id="{F7AB4B47-B9DD-8C98-1102-C73B6A199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715" y="86074"/>
            <a:ext cx="1103085" cy="827314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DBD0F4F-9DB3-7849-897B-DD7EA1BA1F5E}"/>
              </a:ext>
            </a:extLst>
          </p:cNvPr>
          <p:cNvSpPr txBox="1">
            <a:spLocks/>
          </p:cNvSpPr>
          <p:nvPr/>
        </p:nvSpPr>
        <p:spPr>
          <a:xfrm>
            <a:off x="678543" y="56138"/>
            <a:ext cx="1038255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Design of new home page</a:t>
            </a:r>
          </a:p>
        </p:txBody>
      </p:sp>
    </p:spTree>
    <p:extLst>
      <p:ext uri="{BB962C8B-B14F-4D97-AF65-F5344CB8AC3E}">
        <p14:creationId xmlns:p14="http://schemas.microsoft.com/office/powerpoint/2010/main" val="252271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C4364-0FAD-1666-B110-3EB4773F74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860177" y="1188104"/>
            <a:ext cx="6958200" cy="680478"/>
          </a:xfrm>
        </p:spPr>
        <p:txBody>
          <a:bodyPr/>
          <a:lstStyle/>
          <a:p>
            <a:pPr algn="ctr"/>
            <a:r>
              <a:rPr lang="en-US"/>
              <a:t>After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27FF21D-322A-C1C2-D143-E40A2C74F942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0" y="2081654"/>
            <a:ext cx="9118695" cy="235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CBDE768-A361-D525-6674-56CBC5BB5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372" y="4445111"/>
            <a:ext cx="7609079" cy="220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07093CE-FDE9-C223-A100-3D49CEE5DCF8}"/>
              </a:ext>
            </a:extLst>
          </p:cNvPr>
          <p:cNvSpPr/>
          <p:nvPr/>
        </p:nvSpPr>
        <p:spPr>
          <a:xfrm>
            <a:off x="0" y="0"/>
            <a:ext cx="12192000" cy="975032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TUS_SEAL.eps">
            <a:extLst>
              <a:ext uri="{FF2B5EF4-FFF2-40B4-BE49-F238E27FC236}">
                <a16:creationId xmlns:a16="http://schemas.microsoft.com/office/drawing/2014/main" id="{F7AB4B47-B9DD-8C98-1102-C73B6A1995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715" y="86074"/>
            <a:ext cx="1103085" cy="827314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DBD0F4F-9DB3-7849-897B-DD7EA1BA1F5E}"/>
              </a:ext>
            </a:extLst>
          </p:cNvPr>
          <p:cNvSpPr txBox="1">
            <a:spLocks/>
          </p:cNvSpPr>
          <p:nvPr/>
        </p:nvSpPr>
        <p:spPr>
          <a:xfrm>
            <a:off x="678543" y="56138"/>
            <a:ext cx="1038255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Design of new home page</a:t>
            </a:r>
          </a:p>
        </p:txBody>
      </p:sp>
    </p:spTree>
    <p:extLst>
      <p:ext uri="{BB962C8B-B14F-4D97-AF65-F5344CB8AC3E}">
        <p14:creationId xmlns:p14="http://schemas.microsoft.com/office/powerpoint/2010/main" val="34317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339AC-9B9F-3488-B1AF-D1EDE80B1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17106" y="938134"/>
            <a:ext cx="5157787" cy="823912"/>
          </a:xfrm>
        </p:spPr>
        <p:txBody>
          <a:bodyPr/>
          <a:lstStyle/>
          <a:p>
            <a:pPr algn="ctr"/>
            <a:r>
              <a:rPr lang="en-US">
                <a:solidFill>
                  <a:srgbClr val="FF0000"/>
                </a:solidFill>
              </a:rPr>
              <a:t>Before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7BD80C-B041-92B7-A5F4-548A9C6B2295}"/>
              </a:ext>
            </a:extLst>
          </p:cNvPr>
          <p:cNvSpPr/>
          <p:nvPr/>
        </p:nvSpPr>
        <p:spPr>
          <a:xfrm>
            <a:off x="0" y="0"/>
            <a:ext cx="12192000" cy="975032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TUS_SEAL.eps">
            <a:extLst>
              <a:ext uri="{FF2B5EF4-FFF2-40B4-BE49-F238E27FC236}">
                <a16:creationId xmlns:a16="http://schemas.microsoft.com/office/drawing/2014/main" id="{97A5D4F3-7E63-B82B-B31A-FD04EB451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715" y="86074"/>
            <a:ext cx="1103085" cy="827314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29B4E4A-CAEB-C37B-EF24-4002DEBAF4B7}"/>
              </a:ext>
            </a:extLst>
          </p:cNvPr>
          <p:cNvSpPr txBox="1">
            <a:spLocks/>
          </p:cNvSpPr>
          <p:nvPr/>
        </p:nvSpPr>
        <p:spPr>
          <a:xfrm>
            <a:off x="678543" y="56138"/>
            <a:ext cx="1038255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>
                <a:solidFill>
                  <a:schemeClr val="bg1"/>
                </a:solidFill>
                <a:cs typeface="Times"/>
              </a:rPr>
              <a:t>Enhanced the UI of existing  lessons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14" name="Content Placeholder 13" descr="A screenshot of a computer&#10;&#10;Description automatically generated">
            <a:extLst>
              <a:ext uri="{FF2B5EF4-FFF2-40B4-BE49-F238E27FC236}">
                <a16:creationId xmlns:a16="http://schemas.microsoft.com/office/drawing/2014/main" id="{186A9A21-5122-6766-6D8E-F182471CA5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43" y="1762046"/>
            <a:ext cx="10675257" cy="4793300"/>
          </a:xfrm>
        </p:spPr>
      </p:pic>
    </p:spTree>
    <p:extLst>
      <p:ext uri="{BB962C8B-B14F-4D97-AF65-F5344CB8AC3E}">
        <p14:creationId xmlns:p14="http://schemas.microsoft.com/office/powerpoint/2010/main" val="280999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339AC-9B9F-3488-B1AF-D1EDE80B1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17106" y="938134"/>
            <a:ext cx="5157787" cy="823912"/>
          </a:xfrm>
        </p:spPr>
        <p:txBody>
          <a:bodyPr/>
          <a:lstStyle/>
          <a:p>
            <a:pPr algn="ctr"/>
            <a:r>
              <a:rPr lang="en-US">
                <a:solidFill>
                  <a:srgbClr val="FF0000"/>
                </a:solidFill>
                <a:cs typeface="Calibri"/>
              </a:rPr>
              <a:t>After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7BD80C-B041-92B7-A5F4-548A9C6B2295}"/>
              </a:ext>
            </a:extLst>
          </p:cNvPr>
          <p:cNvSpPr/>
          <p:nvPr/>
        </p:nvSpPr>
        <p:spPr>
          <a:xfrm>
            <a:off x="0" y="0"/>
            <a:ext cx="12192000" cy="975032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TUS_SEAL.eps">
            <a:extLst>
              <a:ext uri="{FF2B5EF4-FFF2-40B4-BE49-F238E27FC236}">
                <a16:creationId xmlns:a16="http://schemas.microsoft.com/office/drawing/2014/main" id="{97A5D4F3-7E63-B82B-B31A-FD04EB451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715" y="86074"/>
            <a:ext cx="1103085" cy="827314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29B4E4A-CAEB-C37B-EF24-4002DEBAF4B7}"/>
              </a:ext>
            </a:extLst>
          </p:cNvPr>
          <p:cNvSpPr txBox="1">
            <a:spLocks/>
          </p:cNvSpPr>
          <p:nvPr/>
        </p:nvSpPr>
        <p:spPr>
          <a:xfrm>
            <a:off x="678543" y="56138"/>
            <a:ext cx="1038255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>
                <a:solidFill>
                  <a:schemeClr val="bg1"/>
                </a:solidFill>
                <a:cs typeface="Times"/>
              </a:rPr>
              <a:t>Enhanced the UI of existing  lessons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2C45C104-DAD5-4C3F-3073-935F0AFB3F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3270" y="1714455"/>
            <a:ext cx="10689009" cy="4958860"/>
          </a:xfrm>
        </p:spPr>
      </p:pic>
    </p:spTree>
    <p:extLst>
      <p:ext uri="{BB962C8B-B14F-4D97-AF65-F5344CB8AC3E}">
        <p14:creationId xmlns:p14="http://schemas.microsoft.com/office/powerpoint/2010/main" val="372468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666839-A02D-3687-EFF1-246A00FA24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0006" y="1011773"/>
            <a:ext cx="5157787" cy="823912"/>
          </a:xfrm>
        </p:spPr>
        <p:txBody>
          <a:bodyPr/>
          <a:lstStyle/>
          <a:p>
            <a:pPr algn="ctr"/>
            <a:r>
              <a:rPr lang="en-US" b="0">
                <a:solidFill>
                  <a:srgbClr val="FF0000"/>
                </a:solidFill>
              </a:rPr>
              <a:t>BEFORE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4DFF191-06BC-4DCA-D0BF-1A7FCBFA59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99765" y="1944710"/>
            <a:ext cx="9353268" cy="4480937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704649A-7C9E-3E83-38FA-98877929CC58}"/>
              </a:ext>
            </a:extLst>
          </p:cNvPr>
          <p:cNvSpPr/>
          <p:nvPr/>
        </p:nvSpPr>
        <p:spPr>
          <a:xfrm>
            <a:off x="0" y="0"/>
            <a:ext cx="12192000" cy="975032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TUS_SEAL.eps">
            <a:extLst>
              <a:ext uri="{FF2B5EF4-FFF2-40B4-BE49-F238E27FC236}">
                <a16:creationId xmlns:a16="http://schemas.microsoft.com/office/drawing/2014/main" id="{D0B80F2F-95C9-4772-9371-C98ED2F63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715" y="86074"/>
            <a:ext cx="1103085" cy="827314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89CB354-1BAF-962F-E50D-02351BB209C2}"/>
              </a:ext>
            </a:extLst>
          </p:cNvPr>
          <p:cNvSpPr txBox="1">
            <a:spLocks/>
          </p:cNvSpPr>
          <p:nvPr/>
        </p:nvSpPr>
        <p:spPr>
          <a:xfrm>
            <a:off x="678543" y="56138"/>
            <a:ext cx="1038255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Modified the design of Register page</a:t>
            </a:r>
          </a:p>
        </p:txBody>
      </p:sp>
    </p:spTree>
    <p:extLst>
      <p:ext uri="{BB962C8B-B14F-4D97-AF65-F5344CB8AC3E}">
        <p14:creationId xmlns:p14="http://schemas.microsoft.com/office/powerpoint/2010/main" val="405227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593B4A-8788-4978-C69A-6816C2F229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759299" y="969526"/>
            <a:ext cx="5183188" cy="823912"/>
          </a:xfrm>
        </p:spPr>
        <p:txBody>
          <a:bodyPr/>
          <a:lstStyle/>
          <a:p>
            <a:pPr algn="ctr"/>
            <a:r>
              <a:rPr lang="en-US"/>
              <a:t>AFTER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DAB3808-5C7F-7E72-9889-F1D8DDB65756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43" y="1849577"/>
            <a:ext cx="10676845" cy="471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704649A-7C9E-3E83-38FA-98877929CC58}"/>
              </a:ext>
            </a:extLst>
          </p:cNvPr>
          <p:cNvSpPr/>
          <p:nvPr/>
        </p:nvSpPr>
        <p:spPr>
          <a:xfrm>
            <a:off x="0" y="0"/>
            <a:ext cx="12192000" cy="975032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TUS_SEAL.eps">
            <a:extLst>
              <a:ext uri="{FF2B5EF4-FFF2-40B4-BE49-F238E27FC236}">
                <a16:creationId xmlns:a16="http://schemas.microsoft.com/office/drawing/2014/main" id="{D0B80F2F-95C9-4772-9371-C98ED2F63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715" y="86074"/>
            <a:ext cx="1103085" cy="827314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89CB354-1BAF-962F-E50D-02351BB209C2}"/>
              </a:ext>
            </a:extLst>
          </p:cNvPr>
          <p:cNvSpPr txBox="1">
            <a:spLocks/>
          </p:cNvSpPr>
          <p:nvPr/>
        </p:nvSpPr>
        <p:spPr>
          <a:xfrm>
            <a:off x="678543" y="56138"/>
            <a:ext cx="1038255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Modified the design of Register page</a:t>
            </a:r>
          </a:p>
        </p:txBody>
      </p:sp>
    </p:spTree>
    <p:extLst>
      <p:ext uri="{BB962C8B-B14F-4D97-AF65-F5344CB8AC3E}">
        <p14:creationId xmlns:p14="http://schemas.microsoft.com/office/powerpoint/2010/main" val="98122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75B1275-F588-4033-8672-F74F27BCEFAB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1690688"/>
            <a:ext cx="4924425" cy="424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1CEDC2E-8D1D-8F08-427E-FBD3F27FC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0688"/>
            <a:ext cx="5256212" cy="424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FF0A303-7B86-1607-151B-2C70E9A33592}"/>
              </a:ext>
            </a:extLst>
          </p:cNvPr>
          <p:cNvSpPr/>
          <p:nvPr/>
        </p:nvSpPr>
        <p:spPr>
          <a:xfrm>
            <a:off x="0" y="0"/>
            <a:ext cx="12192000" cy="975032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TTUS_SEAL.eps">
            <a:extLst>
              <a:ext uri="{FF2B5EF4-FFF2-40B4-BE49-F238E27FC236}">
                <a16:creationId xmlns:a16="http://schemas.microsoft.com/office/drawing/2014/main" id="{6470D960-DA00-4B61-AFF9-F7B3C0F19E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715" y="86074"/>
            <a:ext cx="1103085" cy="827314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117CD042-58BF-B137-BBBF-DB1EBE0BD51A}"/>
              </a:ext>
            </a:extLst>
          </p:cNvPr>
          <p:cNvSpPr txBox="1">
            <a:spLocks/>
          </p:cNvSpPr>
          <p:nvPr/>
        </p:nvSpPr>
        <p:spPr>
          <a:xfrm>
            <a:off x="678543" y="56138"/>
            <a:ext cx="1038255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Populated the system with new lessons</a:t>
            </a:r>
          </a:p>
        </p:txBody>
      </p:sp>
    </p:spTree>
    <p:extLst>
      <p:ext uri="{BB962C8B-B14F-4D97-AF65-F5344CB8AC3E}">
        <p14:creationId xmlns:p14="http://schemas.microsoft.com/office/powerpoint/2010/main" val="1812795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AD540CB-A080-19E0-7C19-0EAA4D7C01D9}"/>
              </a:ext>
            </a:extLst>
          </p:cNvPr>
          <p:cNvSpPr/>
          <p:nvPr/>
        </p:nvSpPr>
        <p:spPr>
          <a:xfrm>
            <a:off x="0" y="0"/>
            <a:ext cx="12192000" cy="975032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TUS_SEAL.eps">
            <a:extLst>
              <a:ext uri="{FF2B5EF4-FFF2-40B4-BE49-F238E27FC236}">
                <a16:creationId xmlns:a16="http://schemas.microsoft.com/office/drawing/2014/main" id="{F5CFBC94-2BA5-C3ED-1012-DC5FAD7D6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715" y="86074"/>
            <a:ext cx="1103085" cy="827314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D75DADE-10C2-2D9B-03F0-5A2CDEB174CB}"/>
              </a:ext>
            </a:extLst>
          </p:cNvPr>
          <p:cNvSpPr txBox="1">
            <a:spLocks/>
          </p:cNvSpPr>
          <p:nvPr/>
        </p:nvSpPr>
        <p:spPr>
          <a:xfrm>
            <a:off x="1690752" y="56138"/>
            <a:ext cx="1038255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  <a:ea typeface="Calibri Light"/>
                <a:cs typeface="Calibri Light"/>
              </a:rPr>
              <a:t>Added Assessments in New Lessons</a:t>
            </a:r>
          </a:p>
        </p:txBody>
      </p:sp>
      <p:pic>
        <p:nvPicPr>
          <p:cNvPr id="2" name="Content Placeholder 1" descr="A screenshot of a computer&#10;&#10;Description automatically generated">
            <a:extLst>
              <a:ext uri="{FF2B5EF4-FFF2-40B4-BE49-F238E27FC236}">
                <a16:creationId xmlns:a16="http://schemas.microsoft.com/office/drawing/2014/main" id="{8270C275-5BD3-47DE-24E2-B0AF7E9834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72937" y="1096118"/>
            <a:ext cx="10283858" cy="5405195"/>
          </a:xfrm>
        </p:spPr>
      </p:pic>
    </p:spTree>
    <p:extLst>
      <p:ext uri="{BB962C8B-B14F-4D97-AF65-F5344CB8AC3E}">
        <p14:creationId xmlns:p14="http://schemas.microsoft.com/office/powerpoint/2010/main" val="3524391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BA7D7B-2DDE-4E54-E19C-FB9544C3C7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310" y="4159100"/>
            <a:ext cx="11748169" cy="3684588"/>
          </a:xfrm>
        </p:spPr>
        <p:txBody>
          <a:bodyPr>
            <a:normAutofit/>
          </a:bodyPr>
          <a:lstStyle/>
          <a:p>
            <a:r>
              <a:rPr lang="en-US" dirty="0"/>
              <a:t>Unique identification for each answers.</a:t>
            </a:r>
          </a:p>
          <a:p>
            <a:pPr lvl="1"/>
            <a:r>
              <a:rPr lang="en-US" dirty="0"/>
              <a:t>Specialized place in software where all the answers given by the user during quizzes are kept safe and organized.</a:t>
            </a:r>
          </a:p>
          <a:p>
            <a:r>
              <a:rPr lang="en-US" dirty="0"/>
              <a:t>Introduction to the quiz answers storage system.</a:t>
            </a:r>
          </a:p>
          <a:p>
            <a:pPr lvl="1"/>
            <a:r>
              <a:rPr lang="en-US" dirty="0"/>
              <a:t>Every time someone submits and answer to a quiz question, our system gives a special number that no other answer has. This is like giving every answer its own badge so we can tell them apart easily.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93D74C-51F0-7B28-0D05-55CE5B066D84}"/>
              </a:ext>
            </a:extLst>
          </p:cNvPr>
          <p:cNvSpPr/>
          <p:nvPr/>
        </p:nvSpPr>
        <p:spPr>
          <a:xfrm>
            <a:off x="0" y="0"/>
            <a:ext cx="12192000" cy="975032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TTUS_SEAL.eps">
            <a:extLst>
              <a:ext uri="{FF2B5EF4-FFF2-40B4-BE49-F238E27FC236}">
                <a16:creationId xmlns:a16="http://schemas.microsoft.com/office/drawing/2014/main" id="{1CD81F86-D6A8-5504-C358-00A3B9A60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715" y="86074"/>
            <a:ext cx="1103085" cy="827314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8AD43FB7-1C50-B89A-FAEB-18B163659DCB}"/>
              </a:ext>
            </a:extLst>
          </p:cNvPr>
          <p:cNvSpPr txBox="1">
            <a:spLocks/>
          </p:cNvSpPr>
          <p:nvPr/>
        </p:nvSpPr>
        <p:spPr>
          <a:xfrm>
            <a:off x="678543" y="56138"/>
            <a:ext cx="1038255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Introducing New Table: </a:t>
            </a:r>
            <a:r>
              <a:rPr lang="en-US" sz="4000" dirty="0" err="1">
                <a:solidFill>
                  <a:schemeClr val="bg1"/>
                </a:solidFill>
              </a:rPr>
              <a:t>QuizQuestionAnswers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6946105-89C0-1D07-8EFE-135979C2E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260" y="1031170"/>
            <a:ext cx="4934075" cy="320493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AA6B0C-5F63-F284-507B-C30489DD1468}"/>
              </a:ext>
            </a:extLst>
          </p:cNvPr>
          <p:cNvCxnSpPr>
            <a:cxnSpLocks/>
          </p:cNvCxnSpPr>
          <p:nvPr/>
        </p:nvCxnSpPr>
        <p:spPr>
          <a:xfrm>
            <a:off x="2726108" y="1811708"/>
            <a:ext cx="1264778" cy="307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D2FE822-8F46-F66C-954F-AA1FC2A38616}"/>
              </a:ext>
            </a:extLst>
          </p:cNvPr>
          <p:cNvSpPr txBox="1"/>
          <p:nvPr/>
        </p:nvSpPr>
        <p:spPr>
          <a:xfrm>
            <a:off x="678543" y="1256232"/>
            <a:ext cx="2047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 Answering question</a:t>
            </a:r>
          </a:p>
        </p:txBody>
      </p:sp>
    </p:spTree>
    <p:extLst>
      <p:ext uri="{BB962C8B-B14F-4D97-AF65-F5344CB8AC3E}">
        <p14:creationId xmlns:p14="http://schemas.microsoft.com/office/powerpoint/2010/main" val="410505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4649B206-216C-26A7-5825-32A36CC0D3A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827" y="2676869"/>
            <a:ext cx="9323462" cy="2185688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9D1D0D6-FCA7-AF1E-664A-568105442789}"/>
              </a:ext>
            </a:extLst>
          </p:cNvPr>
          <p:cNvSpPr/>
          <p:nvPr/>
        </p:nvSpPr>
        <p:spPr>
          <a:xfrm>
            <a:off x="0" y="0"/>
            <a:ext cx="12192000" cy="975032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TTUS_SEAL.eps">
            <a:extLst>
              <a:ext uri="{FF2B5EF4-FFF2-40B4-BE49-F238E27FC236}">
                <a16:creationId xmlns:a16="http://schemas.microsoft.com/office/drawing/2014/main" id="{713114CC-66BC-1504-1098-6AAEA77AC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715" y="86074"/>
            <a:ext cx="1103085" cy="827314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42841309-7E60-2DCA-5182-0CDB7FC4252F}"/>
              </a:ext>
            </a:extLst>
          </p:cNvPr>
          <p:cNvSpPr txBox="1">
            <a:spLocks/>
          </p:cNvSpPr>
          <p:nvPr/>
        </p:nvSpPr>
        <p:spPr>
          <a:xfrm>
            <a:off x="678543" y="56138"/>
            <a:ext cx="1038255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Sample Record Table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0F6249-D722-226D-8AB4-4F673F3D9917}"/>
              </a:ext>
            </a:extLst>
          </p:cNvPr>
          <p:cNvCxnSpPr>
            <a:cxnSpLocks/>
          </p:cNvCxnSpPr>
          <p:nvPr/>
        </p:nvCxnSpPr>
        <p:spPr>
          <a:xfrm>
            <a:off x="1352711" y="2333002"/>
            <a:ext cx="638459" cy="3438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CA3BC27-A526-3554-1DB8-270DDB352625}"/>
              </a:ext>
            </a:extLst>
          </p:cNvPr>
          <p:cNvSpPr txBox="1"/>
          <p:nvPr/>
        </p:nvSpPr>
        <p:spPr>
          <a:xfrm>
            <a:off x="367469" y="1264778"/>
            <a:ext cx="25466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Automatically Generated </a:t>
            </a:r>
            <a:r>
              <a:rPr lang="en-US" dirty="0" err="1"/>
              <a:t>QuestionAnswerId</a:t>
            </a:r>
            <a:r>
              <a:rPr lang="en-US" dirty="0"/>
              <a:t> based on student submission of answers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6D79CD-BA41-A055-E588-20948735BCB4}"/>
              </a:ext>
            </a:extLst>
          </p:cNvPr>
          <p:cNvSpPr txBox="1"/>
          <p:nvPr/>
        </p:nvSpPr>
        <p:spPr>
          <a:xfrm>
            <a:off x="6177558" y="1264778"/>
            <a:ext cx="36928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 on whether answer is correct or incorrect will be done in UI based on student submission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992AD25-9BB1-AB66-CF7E-5B5211D65D19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7819402" y="2188108"/>
            <a:ext cx="204574" cy="4887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81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FDCC3-B39D-AC2C-ED06-913B9A8FC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project is a continuation of Early work done By Professor </a:t>
            </a:r>
            <a:r>
              <a:rPr lang="en-US" dirty="0" err="1"/>
              <a:t>Yuanlin</a:t>
            </a:r>
            <a:r>
              <a:rPr lang="en-US" dirty="0"/>
              <a:t>, Zhang and other grad students.</a:t>
            </a:r>
          </a:p>
          <a:p>
            <a:r>
              <a:rPr lang="en-US" dirty="0"/>
              <a:t>Main objective of the project is to design and develop an effective Logic programming-based system with deep integration of computation thinking and STEM education for K-12.</a:t>
            </a:r>
          </a:p>
          <a:p>
            <a:r>
              <a:rPr lang="en-US" dirty="0"/>
              <a:t>LPK12 achieves deep integration by building models for problems through Answer set programming – a modern LP paradigm.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71F131-1606-2928-7A84-579155E10193}"/>
              </a:ext>
            </a:extLst>
          </p:cNvPr>
          <p:cNvSpPr/>
          <p:nvPr/>
        </p:nvSpPr>
        <p:spPr>
          <a:xfrm>
            <a:off x="0" y="0"/>
            <a:ext cx="12192000" cy="975032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TTUS_SEAL.eps">
            <a:extLst>
              <a:ext uri="{FF2B5EF4-FFF2-40B4-BE49-F238E27FC236}">
                <a16:creationId xmlns:a16="http://schemas.microsoft.com/office/drawing/2014/main" id="{4730B120-B7E0-43E4-28EA-E959AE61C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715" y="86074"/>
            <a:ext cx="1103085" cy="827314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F5A2524A-75B4-12E9-9575-E160B1683453}"/>
              </a:ext>
            </a:extLst>
          </p:cNvPr>
          <p:cNvSpPr txBox="1">
            <a:spLocks/>
          </p:cNvSpPr>
          <p:nvPr/>
        </p:nvSpPr>
        <p:spPr>
          <a:xfrm>
            <a:off x="678543" y="56138"/>
            <a:ext cx="1038255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25800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1AB8863F-8E64-20DE-E26D-BE7B385D6D1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76" y="1061106"/>
            <a:ext cx="10841052" cy="5647343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D540CB-A080-19E0-7C19-0EAA4D7C01D9}"/>
              </a:ext>
            </a:extLst>
          </p:cNvPr>
          <p:cNvSpPr/>
          <p:nvPr/>
        </p:nvSpPr>
        <p:spPr>
          <a:xfrm>
            <a:off x="0" y="0"/>
            <a:ext cx="12192000" cy="975032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TTUS_SEAL.eps">
            <a:extLst>
              <a:ext uri="{FF2B5EF4-FFF2-40B4-BE49-F238E27FC236}">
                <a16:creationId xmlns:a16="http://schemas.microsoft.com/office/drawing/2014/main" id="{F5CFBC94-2BA5-C3ED-1012-DC5FAD7D6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715" y="86074"/>
            <a:ext cx="1103085" cy="827314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D75DADE-10C2-2D9B-03F0-5A2CDEB174CB}"/>
              </a:ext>
            </a:extLst>
          </p:cNvPr>
          <p:cNvSpPr txBox="1">
            <a:spLocks/>
          </p:cNvSpPr>
          <p:nvPr/>
        </p:nvSpPr>
        <p:spPr>
          <a:xfrm>
            <a:off x="678543" y="56138"/>
            <a:ext cx="1038255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New API Endpoint for Quiz Submissions</a:t>
            </a:r>
          </a:p>
        </p:txBody>
      </p:sp>
    </p:spTree>
    <p:extLst>
      <p:ext uri="{BB962C8B-B14F-4D97-AF65-F5344CB8AC3E}">
        <p14:creationId xmlns:p14="http://schemas.microsoft.com/office/powerpoint/2010/main" val="2302012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551" y="2527906"/>
            <a:ext cx="1532899" cy="180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960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E3EA0-0588-6D87-23BA-6DA1F392F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existing system.</a:t>
            </a:r>
          </a:p>
          <a:p>
            <a:r>
              <a:rPr lang="en-US" dirty="0"/>
              <a:t>Setup the existing system in local computers.</a:t>
            </a:r>
          </a:p>
          <a:p>
            <a:r>
              <a:rPr lang="en-US" dirty="0"/>
              <a:t>Test the existing system and validate the functionalities.</a:t>
            </a:r>
          </a:p>
          <a:p>
            <a:r>
              <a:rPr lang="en-US" dirty="0"/>
              <a:t>Fix any issues or bugs found.</a:t>
            </a:r>
          </a:p>
          <a:p>
            <a:r>
              <a:rPr lang="en-US" dirty="0"/>
              <a:t>Populate the system with new lessons, assessments and quizzes.</a:t>
            </a:r>
          </a:p>
          <a:p>
            <a:r>
              <a:rPr lang="en-US" dirty="0"/>
              <a:t>Enhance the existing system design.</a:t>
            </a:r>
          </a:p>
          <a:p>
            <a:r>
              <a:rPr lang="en-US" dirty="0"/>
              <a:t>Update the database to store and validate the quiz answers.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E7C6D4-F2C5-0224-0901-003BDB437002}"/>
              </a:ext>
            </a:extLst>
          </p:cNvPr>
          <p:cNvSpPr/>
          <p:nvPr/>
        </p:nvSpPr>
        <p:spPr>
          <a:xfrm>
            <a:off x="0" y="0"/>
            <a:ext cx="12192000" cy="975032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TTUS_SEAL.eps">
            <a:extLst>
              <a:ext uri="{FF2B5EF4-FFF2-40B4-BE49-F238E27FC236}">
                <a16:creationId xmlns:a16="http://schemas.microsoft.com/office/drawing/2014/main" id="{7E8457A9-176E-9E2F-F091-77C9476FD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715" y="86074"/>
            <a:ext cx="1103085" cy="827314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4410C08A-8B68-E0F9-3970-992277966282}"/>
              </a:ext>
            </a:extLst>
          </p:cNvPr>
          <p:cNvSpPr txBox="1">
            <a:spLocks/>
          </p:cNvSpPr>
          <p:nvPr/>
        </p:nvSpPr>
        <p:spPr>
          <a:xfrm>
            <a:off x="678543" y="56138"/>
            <a:ext cx="1038255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Objectives and Goals </a:t>
            </a:r>
          </a:p>
        </p:txBody>
      </p:sp>
    </p:spTree>
    <p:extLst>
      <p:ext uri="{BB962C8B-B14F-4D97-AF65-F5344CB8AC3E}">
        <p14:creationId xmlns:p14="http://schemas.microsoft.com/office/powerpoint/2010/main" val="395695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51875-5287-F96E-8EF8-82964C3FC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Team has wade through the documents related to existing system</a:t>
            </a:r>
            <a:endParaRPr lang="en-US" dirty="0">
              <a:cs typeface="Calibri"/>
            </a:endParaRPr>
          </a:p>
          <a:p>
            <a:r>
              <a:rPr lang="en-US" dirty="0"/>
              <a:t>Understood the design and architecture of the system</a:t>
            </a:r>
            <a:endParaRPr lang="en-US" dirty="0">
              <a:cs typeface="Calibri"/>
            </a:endParaRPr>
          </a:p>
          <a:p>
            <a:r>
              <a:rPr lang="en-US" dirty="0"/>
              <a:t>Clarified the doubts and gaps on the system</a:t>
            </a:r>
            <a:endParaRPr lang="en-US" dirty="0">
              <a:cs typeface="Calibri"/>
            </a:endParaRPr>
          </a:p>
          <a:p>
            <a:r>
              <a:rPr lang="en-US" dirty="0"/>
              <a:t>Installed required software's for the system to run successfully in local systems.</a:t>
            </a:r>
            <a:endParaRPr lang="en-US" dirty="0">
              <a:cs typeface="Calibri"/>
            </a:endParaRPr>
          </a:p>
          <a:p>
            <a:r>
              <a:rPr lang="en-US" dirty="0"/>
              <a:t>Updated the installation document with challenges faced and the solutions to solve the issues faced.</a:t>
            </a:r>
            <a:endParaRPr lang="en-US" dirty="0"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FC4E66-88DC-5D4C-3EF3-3DCC054F5FD7}"/>
              </a:ext>
            </a:extLst>
          </p:cNvPr>
          <p:cNvSpPr/>
          <p:nvPr/>
        </p:nvSpPr>
        <p:spPr>
          <a:xfrm>
            <a:off x="0" y="0"/>
            <a:ext cx="12192000" cy="975032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TTUS_SEAL.eps">
            <a:extLst>
              <a:ext uri="{FF2B5EF4-FFF2-40B4-BE49-F238E27FC236}">
                <a16:creationId xmlns:a16="http://schemas.microsoft.com/office/drawing/2014/main" id="{0D7967D2-6B83-FB29-452F-8A02B42D4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715" y="86074"/>
            <a:ext cx="1103085" cy="827314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4A91522-DCCB-83EF-3810-9A480BD05497}"/>
              </a:ext>
            </a:extLst>
          </p:cNvPr>
          <p:cNvSpPr txBox="1">
            <a:spLocks/>
          </p:cNvSpPr>
          <p:nvPr/>
        </p:nvSpPr>
        <p:spPr>
          <a:xfrm>
            <a:off x="678543" y="56138"/>
            <a:ext cx="1038255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Understand &amp; setup the existing system</a:t>
            </a:r>
          </a:p>
        </p:txBody>
      </p:sp>
    </p:spTree>
    <p:extLst>
      <p:ext uri="{BB962C8B-B14F-4D97-AF65-F5344CB8AC3E}">
        <p14:creationId xmlns:p14="http://schemas.microsoft.com/office/powerpoint/2010/main" val="85311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51875-5287-F96E-8EF8-82964C3FC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Tested and validated the content of existing lessons.</a:t>
            </a:r>
          </a:p>
          <a:p>
            <a:r>
              <a:rPr lang="en-US" dirty="0"/>
              <a:t>Identified the bugs in Sparc editor and fixed them.</a:t>
            </a:r>
          </a:p>
          <a:p>
            <a:r>
              <a:rPr lang="en-US" dirty="0"/>
              <a:t>Identified the existing lessons content was not properly aligned and enhanced the content.</a:t>
            </a:r>
          </a:p>
          <a:p>
            <a:r>
              <a:rPr lang="en-US" dirty="0"/>
              <a:t>Found that there were no validations applied to the assessment or quizzes and we have implemented the validations.</a:t>
            </a:r>
          </a:p>
          <a:p>
            <a:r>
              <a:rPr lang="en-US" dirty="0"/>
              <a:t>Observed that the GIF’s used in the existing system are not working as expected and fixed them.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FC4E66-88DC-5D4C-3EF3-3DCC054F5FD7}"/>
              </a:ext>
            </a:extLst>
          </p:cNvPr>
          <p:cNvSpPr/>
          <p:nvPr/>
        </p:nvSpPr>
        <p:spPr>
          <a:xfrm>
            <a:off x="0" y="0"/>
            <a:ext cx="12192000" cy="975032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TUS_SEAL.eps">
            <a:extLst>
              <a:ext uri="{FF2B5EF4-FFF2-40B4-BE49-F238E27FC236}">
                <a16:creationId xmlns:a16="http://schemas.microsoft.com/office/drawing/2014/main" id="{0D7967D2-6B83-FB29-452F-8A02B42D4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715" y="86074"/>
            <a:ext cx="1103085" cy="827314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4A91522-DCCB-83EF-3810-9A480BD05497}"/>
              </a:ext>
            </a:extLst>
          </p:cNvPr>
          <p:cNvSpPr txBox="1">
            <a:spLocks/>
          </p:cNvSpPr>
          <p:nvPr/>
        </p:nvSpPr>
        <p:spPr>
          <a:xfrm>
            <a:off x="189145" y="114454"/>
            <a:ext cx="1038255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Test the existing system and validate the functionalities</a:t>
            </a:r>
          </a:p>
        </p:txBody>
      </p:sp>
    </p:spTree>
    <p:extLst>
      <p:ext uri="{BB962C8B-B14F-4D97-AF65-F5344CB8AC3E}">
        <p14:creationId xmlns:p14="http://schemas.microsoft.com/office/powerpoint/2010/main" val="2536666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339AC-9B9F-3488-B1AF-D1EDE80B1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17106" y="938134"/>
            <a:ext cx="5157787" cy="823912"/>
          </a:xfrm>
        </p:spPr>
        <p:txBody>
          <a:bodyPr/>
          <a:lstStyle/>
          <a:p>
            <a:pPr algn="ctr"/>
            <a:r>
              <a:rPr lang="en-US">
                <a:solidFill>
                  <a:srgbClr val="FF0000"/>
                </a:solidFill>
              </a:rPr>
              <a:t>Before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CDA8379-9FC3-5CE0-90A3-CA50314CA3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986977"/>
            <a:ext cx="10776956" cy="4400944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C7BD80C-B041-92B7-A5F4-548A9C6B2295}"/>
              </a:ext>
            </a:extLst>
          </p:cNvPr>
          <p:cNvSpPr/>
          <p:nvPr/>
        </p:nvSpPr>
        <p:spPr>
          <a:xfrm>
            <a:off x="0" y="0"/>
            <a:ext cx="12192000" cy="975032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TUS_SEAL.eps">
            <a:extLst>
              <a:ext uri="{FF2B5EF4-FFF2-40B4-BE49-F238E27FC236}">
                <a16:creationId xmlns:a16="http://schemas.microsoft.com/office/drawing/2014/main" id="{97A5D4F3-7E63-B82B-B31A-FD04EB451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715" y="86074"/>
            <a:ext cx="1103085" cy="827314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29B4E4A-CAEB-C37B-EF24-4002DEBAF4B7}"/>
              </a:ext>
            </a:extLst>
          </p:cNvPr>
          <p:cNvSpPr txBox="1">
            <a:spLocks/>
          </p:cNvSpPr>
          <p:nvPr/>
        </p:nvSpPr>
        <p:spPr>
          <a:xfrm>
            <a:off x="678543" y="56138"/>
            <a:ext cx="1038255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>
                <a:solidFill>
                  <a:schemeClr val="bg1"/>
                </a:solidFill>
                <a:cs typeface="Times" panose="02020603050405020304" pitchFamily="18" charset="0"/>
              </a:rPr>
              <a:t>Enhanced the existing system design (Login Page)</a:t>
            </a:r>
            <a:endParaRPr lang="en-US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70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E59FE-8663-BF6F-D76D-819D1E1671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278225" y="913388"/>
            <a:ext cx="5183188" cy="823912"/>
          </a:xfrm>
        </p:spPr>
        <p:txBody>
          <a:bodyPr/>
          <a:lstStyle/>
          <a:p>
            <a:pPr algn="ctr"/>
            <a:r>
              <a:rPr lang="en-US">
                <a:solidFill>
                  <a:srgbClr val="FF0000"/>
                </a:solidFill>
              </a:rPr>
              <a:t>After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7BD80C-B041-92B7-A5F4-548A9C6B2295}"/>
              </a:ext>
            </a:extLst>
          </p:cNvPr>
          <p:cNvSpPr/>
          <p:nvPr/>
        </p:nvSpPr>
        <p:spPr>
          <a:xfrm>
            <a:off x="0" y="0"/>
            <a:ext cx="12192000" cy="975032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TTUS_SEAL.eps">
            <a:extLst>
              <a:ext uri="{FF2B5EF4-FFF2-40B4-BE49-F238E27FC236}">
                <a16:creationId xmlns:a16="http://schemas.microsoft.com/office/drawing/2014/main" id="{97A5D4F3-7E63-B82B-B31A-FD04EB451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715" y="86074"/>
            <a:ext cx="1103085" cy="827314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29B4E4A-CAEB-C37B-EF24-4002DEBAF4B7}"/>
              </a:ext>
            </a:extLst>
          </p:cNvPr>
          <p:cNvSpPr txBox="1">
            <a:spLocks/>
          </p:cNvSpPr>
          <p:nvPr/>
        </p:nvSpPr>
        <p:spPr>
          <a:xfrm>
            <a:off x="678543" y="56138"/>
            <a:ext cx="1038255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cs typeface="Times" panose="02020603050405020304" pitchFamily="18" charset="0"/>
              </a:rPr>
              <a:t>Enhanced the existing system design (Login Page)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8F5E0212-586C-FB1C-61CD-AA2B1BB7584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1833283" y="1802846"/>
            <a:ext cx="9226269" cy="4855962"/>
          </a:xfrm>
        </p:spPr>
      </p:pic>
    </p:spTree>
    <p:extLst>
      <p:ext uri="{BB962C8B-B14F-4D97-AF65-F5344CB8AC3E}">
        <p14:creationId xmlns:p14="http://schemas.microsoft.com/office/powerpoint/2010/main" val="237480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339AC-9B9F-3488-B1AF-D1EDE80B1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17106" y="938134"/>
            <a:ext cx="5157787" cy="823912"/>
          </a:xfrm>
        </p:spPr>
        <p:txBody>
          <a:bodyPr/>
          <a:lstStyle/>
          <a:p>
            <a:pPr algn="ctr"/>
            <a:r>
              <a:rPr lang="en-US">
                <a:solidFill>
                  <a:srgbClr val="FF0000"/>
                </a:solidFill>
                <a:cs typeface="Calibri"/>
              </a:rPr>
              <a:t>Before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7BD80C-B041-92B7-A5F4-548A9C6B2295}"/>
              </a:ext>
            </a:extLst>
          </p:cNvPr>
          <p:cNvSpPr/>
          <p:nvPr/>
        </p:nvSpPr>
        <p:spPr>
          <a:xfrm>
            <a:off x="0" y="0"/>
            <a:ext cx="12192000" cy="975032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TUS_SEAL.eps">
            <a:extLst>
              <a:ext uri="{FF2B5EF4-FFF2-40B4-BE49-F238E27FC236}">
                <a16:creationId xmlns:a16="http://schemas.microsoft.com/office/drawing/2014/main" id="{97A5D4F3-7E63-B82B-B31A-FD04EB451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715" y="86074"/>
            <a:ext cx="1103085" cy="827314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29B4E4A-CAEB-C37B-EF24-4002DEBAF4B7}"/>
              </a:ext>
            </a:extLst>
          </p:cNvPr>
          <p:cNvSpPr txBox="1">
            <a:spLocks/>
          </p:cNvSpPr>
          <p:nvPr/>
        </p:nvSpPr>
        <p:spPr>
          <a:xfrm>
            <a:off x="678543" y="56138"/>
            <a:ext cx="1038255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>
                <a:solidFill>
                  <a:schemeClr val="bg1"/>
                </a:solidFill>
                <a:cs typeface="Times"/>
              </a:rPr>
              <a:t>Enhanced the UI of existing  lessons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9A91DAC1-0C1B-6D43-B99C-52D1AE891A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786792"/>
            <a:ext cx="10514012" cy="4742797"/>
          </a:xfrm>
        </p:spPr>
      </p:pic>
    </p:spTree>
    <p:extLst>
      <p:ext uri="{BB962C8B-B14F-4D97-AF65-F5344CB8AC3E}">
        <p14:creationId xmlns:p14="http://schemas.microsoft.com/office/powerpoint/2010/main" val="3476904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339AC-9B9F-3488-B1AF-D1EDE80B1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17106" y="938134"/>
            <a:ext cx="5157787" cy="823912"/>
          </a:xfrm>
        </p:spPr>
        <p:txBody>
          <a:bodyPr/>
          <a:lstStyle/>
          <a:p>
            <a:pPr algn="ctr"/>
            <a:r>
              <a:rPr lang="en-US">
                <a:solidFill>
                  <a:srgbClr val="FF0000"/>
                </a:solidFill>
                <a:cs typeface="Calibri"/>
              </a:rPr>
              <a:t>After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7BD80C-B041-92B7-A5F4-548A9C6B2295}"/>
              </a:ext>
            </a:extLst>
          </p:cNvPr>
          <p:cNvSpPr/>
          <p:nvPr/>
        </p:nvSpPr>
        <p:spPr>
          <a:xfrm>
            <a:off x="0" y="0"/>
            <a:ext cx="12192000" cy="975032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TUS_SEAL.eps">
            <a:extLst>
              <a:ext uri="{FF2B5EF4-FFF2-40B4-BE49-F238E27FC236}">
                <a16:creationId xmlns:a16="http://schemas.microsoft.com/office/drawing/2014/main" id="{97A5D4F3-7E63-B82B-B31A-FD04EB451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715" y="86074"/>
            <a:ext cx="1103085" cy="827314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29B4E4A-CAEB-C37B-EF24-4002DEBAF4B7}"/>
              </a:ext>
            </a:extLst>
          </p:cNvPr>
          <p:cNvSpPr txBox="1">
            <a:spLocks/>
          </p:cNvSpPr>
          <p:nvPr/>
        </p:nvSpPr>
        <p:spPr>
          <a:xfrm>
            <a:off x="678543" y="56138"/>
            <a:ext cx="1038255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>
                <a:solidFill>
                  <a:schemeClr val="bg1"/>
                </a:solidFill>
                <a:cs typeface="Times"/>
              </a:rPr>
              <a:t>Enhanced the UI of existing  lessons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2" name="Picture 1" descr="A screenshot of a questionnaire&#10;&#10;Description automatically generated">
            <a:extLst>
              <a:ext uri="{FF2B5EF4-FFF2-40B4-BE49-F238E27FC236}">
                <a16:creationId xmlns:a16="http://schemas.microsoft.com/office/drawing/2014/main" id="{6CD73BE9-4CB3-9259-9872-ED220A567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729" y="3137367"/>
            <a:ext cx="5576047" cy="3559547"/>
          </a:xfrm>
          <a:prstGeom prst="rect">
            <a:avLst/>
          </a:prstGeom>
        </p:spPr>
      </p:pic>
      <p:pic>
        <p:nvPicPr>
          <p:cNvPr id="5" name="Picture 4" descr="A screenshot of a questionnaire&#10;&#10;Description automatically generated">
            <a:extLst>
              <a:ext uri="{FF2B5EF4-FFF2-40B4-BE49-F238E27FC236}">
                <a16:creationId xmlns:a16="http://schemas.microsoft.com/office/drawing/2014/main" id="{0F0A4FFC-E6A6-D597-85B5-D5DB4C930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847" y="1766134"/>
            <a:ext cx="5271247" cy="355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4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542</Words>
  <Application>Microsoft Macintosh PowerPoint</Application>
  <PresentationFormat>Widescreen</PresentationFormat>
  <Paragraphs>71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OnlineLPK12 </dc:title>
  <dc:creator>Anumolu, Navya</dc:creator>
  <cp:lastModifiedBy>Prabhakar, Shreyas</cp:lastModifiedBy>
  <cp:revision>3</cp:revision>
  <dcterms:created xsi:type="dcterms:W3CDTF">2023-12-05T14:57:15Z</dcterms:created>
  <dcterms:modified xsi:type="dcterms:W3CDTF">2023-12-07T02:48:28Z</dcterms:modified>
</cp:coreProperties>
</file>